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9" r:id="rId3"/>
    <p:sldId id="404" r:id="rId4"/>
    <p:sldId id="428" r:id="rId5"/>
    <p:sldId id="427" r:id="rId6"/>
    <p:sldId id="410" r:id="rId7"/>
    <p:sldId id="412" r:id="rId8"/>
    <p:sldId id="411" r:id="rId9"/>
    <p:sldId id="414" r:id="rId10"/>
    <p:sldId id="416" r:id="rId11"/>
    <p:sldId id="407" r:id="rId12"/>
    <p:sldId id="419" r:id="rId13"/>
    <p:sldId id="420" r:id="rId14"/>
    <p:sldId id="422" r:id="rId15"/>
    <p:sldId id="440" r:id="rId16"/>
    <p:sldId id="423" r:id="rId17"/>
    <p:sldId id="424" r:id="rId18"/>
    <p:sldId id="432" r:id="rId19"/>
    <p:sldId id="433" r:id="rId20"/>
    <p:sldId id="434" r:id="rId21"/>
    <p:sldId id="436" r:id="rId22"/>
    <p:sldId id="437" r:id="rId23"/>
    <p:sldId id="435" r:id="rId24"/>
    <p:sldId id="431" r:id="rId25"/>
    <p:sldId id="438" r:id="rId26"/>
    <p:sldId id="425" r:id="rId27"/>
    <p:sldId id="426" r:id="rId28"/>
    <p:sldId id="430" r:id="rId29"/>
    <p:sldId id="415" r:id="rId30"/>
    <p:sldId id="393" r:id="rId31"/>
    <p:sldId id="400" r:id="rId32"/>
    <p:sldId id="351" r:id="rId33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07" autoAdjust="0"/>
    <p:restoredTop sz="82447" autoAdjust="0"/>
  </p:normalViewPr>
  <p:slideViewPr>
    <p:cSldViewPr>
      <p:cViewPr>
        <p:scale>
          <a:sx n="66" d="100"/>
          <a:sy n="66" d="100"/>
        </p:scale>
        <p:origin x="-136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434" y="-8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vr\sylvain\labo\ressources\nos%20articles\2012%20-%20techno-economic%20review\publications%20orc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Proportion of Engineering papers dealing with 
Organic Rankine Cycles on Elsevier</a:t>
            </a:r>
          </a:p>
        </c:rich>
      </c:tx>
      <c:layout>
        <c:manualLayout>
          <c:xMode val="edge"/>
          <c:yMode val="edge"/>
          <c:x val="0.24168209876543217"/>
          <c:y val="5.32552962129733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0182018753451"/>
          <c:y val="0.26843657817109146"/>
          <c:w val="0.84390512961941566"/>
          <c:h val="0.59882005899705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Sheet1!$F$5</c:f>
              <c:strCache>
                <c:ptCount val="1"/>
                <c:pt idx="0">
                  <c:v>%</c:v>
                </c:pt>
              </c:strCache>
            </c:strRef>
          </c:tx>
          <c:xVal>
            <c:numRef>
              <c:f>Sheet1!$E$6:$E$19</c:f>
              <c:numCache>
                <c:formatCode>General</c:formatCode>
                <c:ptCount val="14"/>
                <c:pt idx="0">
                  <c:v>2011.5</c:v>
                </c:pt>
                <c:pt idx="1">
                  <c:v>2010.5</c:v>
                </c:pt>
                <c:pt idx="2">
                  <c:v>2009.5</c:v>
                </c:pt>
                <c:pt idx="3">
                  <c:v>2008.5</c:v>
                </c:pt>
                <c:pt idx="4">
                  <c:v>2007</c:v>
                </c:pt>
                <c:pt idx="5">
                  <c:v>2005</c:v>
                </c:pt>
                <c:pt idx="6">
                  <c:v>2003</c:v>
                </c:pt>
                <c:pt idx="7">
                  <c:v>2001</c:v>
                </c:pt>
                <c:pt idx="8">
                  <c:v>1997.5</c:v>
                </c:pt>
                <c:pt idx="9">
                  <c:v>1992.5</c:v>
                </c:pt>
                <c:pt idx="10">
                  <c:v>1987.5</c:v>
                </c:pt>
                <c:pt idx="11">
                  <c:v>1982.5</c:v>
                </c:pt>
                <c:pt idx="12">
                  <c:v>1977.5</c:v>
                </c:pt>
                <c:pt idx="13">
                  <c:v>1972.5</c:v>
                </c:pt>
              </c:numCache>
            </c:numRef>
          </c:xVal>
          <c:yVal>
            <c:numRef>
              <c:f>Sheet1!$F$6:$F$19</c:f>
              <c:numCache>
                <c:formatCode>0.00%</c:formatCode>
                <c:ptCount val="14"/>
                <c:pt idx="0">
                  <c:v>2.850243458295397E-3</c:v>
                </c:pt>
                <c:pt idx="1">
                  <c:v>2.289020249025281E-3</c:v>
                </c:pt>
                <c:pt idx="2">
                  <c:v>1.3433637829124126E-3</c:v>
                </c:pt>
                <c:pt idx="3">
                  <c:v>7.2225343070379583E-4</c:v>
                </c:pt>
                <c:pt idx="4">
                  <c:v>6.9523906084790219E-4</c:v>
                </c:pt>
                <c:pt idx="5">
                  <c:v>1.6173878277936293E-3</c:v>
                </c:pt>
                <c:pt idx="6">
                  <c:v>6.5343461569876697E-4</c:v>
                </c:pt>
                <c:pt idx="7">
                  <c:v>3.4453799608088039E-4</c:v>
                </c:pt>
                <c:pt idx="8">
                  <c:v>7.2594963833713839E-4</c:v>
                </c:pt>
                <c:pt idx="9">
                  <c:v>4.5367128556634959E-4</c:v>
                </c:pt>
                <c:pt idx="10">
                  <c:v>1.1250237423841736E-3</c:v>
                </c:pt>
                <c:pt idx="11">
                  <c:v>1.1776020097740969E-3</c:v>
                </c:pt>
                <c:pt idx="12">
                  <c:v>3.1902552204176346E-4</c:v>
                </c:pt>
                <c:pt idx="13">
                  <c:v>4.4241914790072122E-5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31616"/>
        <c:axId val="141233152"/>
      </c:scatterChart>
      <c:valAx>
        <c:axId val="14123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41233152"/>
        <c:crosses val="autoZero"/>
        <c:crossBetween val="midCat"/>
      </c:valAx>
      <c:valAx>
        <c:axId val="14123315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41231616"/>
        <c:crosses val="autoZero"/>
        <c:crossBetween val="midCat"/>
      </c:valAx>
    </c:plotArea>
    <c:plotVisOnly val="1"/>
    <c:dispBlanksAs val="span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531CE-6DAD-4EFB-BBE5-FC696A0F950B}" type="datetimeFigureOut">
              <a:rPr lang="fr-FR" smtClean="0"/>
              <a:pPr/>
              <a:t>26/10/2013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6F223-01D7-4E1D-9453-5A3D2054DFD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91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FC29F3A-084E-414C-B147-D1955EDD800A}" type="datetimeFigureOut">
              <a:rPr lang="fr-FR" smtClean="0"/>
              <a:pPr/>
              <a:t>26/10/2013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FC7A7A-805C-457F-8A2B-949ADDD9961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13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Baseload</a:t>
            </a:r>
            <a:r>
              <a:rPr lang="fr-BE" dirty="0" smtClean="0"/>
              <a:t>: 8000h/y</a:t>
            </a:r>
          </a:p>
          <a:p>
            <a:r>
              <a:rPr lang="fr-BE" dirty="0" smtClean="0"/>
              <a:t>Or</a:t>
            </a:r>
            <a:r>
              <a:rPr lang="fr-BE" baseline="0" dirty="0" smtClean="0"/>
              <a:t> if </a:t>
            </a:r>
            <a:r>
              <a:rPr lang="fr-BE" baseline="0" dirty="0" err="1" smtClean="0"/>
              <a:t>seasonal</a:t>
            </a:r>
            <a:r>
              <a:rPr lang="fr-BE" baseline="0" dirty="0" smtClean="0"/>
              <a:t> variations: 4000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29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Arc Furnaces (EAF)</a:t>
            </a:r>
          </a:p>
          <a:p>
            <a:r>
              <a:rPr lang="en-US" dirty="0" smtClean="0"/>
              <a:t>Gas Compressor Stations (GCS)</a:t>
            </a:r>
          </a:p>
          <a:p>
            <a:r>
              <a:rPr lang="en-US" dirty="0" smtClean="0"/>
              <a:t>Gas Storage Fields (GSF)</a:t>
            </a:r>
          </a:p>
          <a:p>
            <a:r>
              <a:rPr lang="en-US" dirty="0" smtClean="0"/>
              <a:t>Process Capacity Parameter (PCP)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328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Red</a:t>
            </a:r>
            <a:r>
              <a:rPr lang="fr-BE" dirty="0" smtClean="0"/>
              <a:t>: 8000hr/y</a:t>
            </a:r>
          </a:p>
          <a:p>
            <a:r>
              <a:rPr lang="fr-BE" dirty="0" smtClean="0"/>
              <a:t>Blue</a:t>
            </a:r>
            <a:r>
              <a:rPr lang="fr-BE" baseline="0" dirty="0" smtClean="0"/>
              <a:t> 5000hr/y</a:t>
            </a:r>
          </a:p>
          <a:p>
            <a:r>
              <a:rPr lang="fr-BE" dirty="0" err="1" smtClean="0"/>
              <a:t>Market</a:t>
            </a:r>
            <a:r>
              <a:rPr lang="fr-BE" dirty="0" smtClean="0"/>
              <a:t> size </a:t>
            </a:r>
            <a:r>
              <a:rPr lang="fr-BE" dirty="0" err="1" smtClean="0"/>
              <a:t>considering</a:t>
            </a:r>
            <a:r>
              <a:rPr lang="fr-BE" dirty="0" smtClean="0"/>
              <a:t> 3000€/</a:t>
            </a:r>
            <a:r>
              <a:rPr lang="fr-BE" dirty="0" err="1" smtClean="0"/>
              <a:t>kw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182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will just skip</a:t>
            </a:r>
            <a:r>
              <a:rPr lang="en-US" baseline="0" dirty="0" smtClean="0"/>
              <a:t> the first points of the conclusion because it is only summarizing what I have just said. But I would like to highlight the last point, which is the </a:t>
            </a:r>
            <a:r>
              <a:rPr lang="en-US" baseline="0" dirty="0" err="1" smtClean="0"/>
              <a:t>necessecity</a:t>
            </a:r>
            <a:r>
              <a:rPr lang="en-US" baseline="0" dirty="0" smtClean="0"/>
              <a:t> to asses the potential of the ORC technology.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a few typical working fluids.</a:t>
            </a:r>
          </a:p>
          <a:p>
            <a:r>
              <a:rPr lang="en-US" dirty="0" smtClean="0"/>
              <a:t>All the problem is to select the right working fluid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E08225-4B4B-42D6-B41E-082B7CE2326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" dirty="0" smtClean="0"/>
              <a:t>cimenterie: </a:t>
            </a:r>
          </a:p>
          <a:p>
            <a:r>
              <a:rPr lang="fr-FR" sz="800" dirty="0" smtClean="0"/>
              <a:t> 8% de la consommation énergétique industrielle mondiale (et en croissance)</a:t>
            </a:r>
          </a:p>
          <a:p>
            <a:r>
              <a:rPr lang="fr-FR" sz="800" dirty="0" smtClean="0"/>
              <a:t> 40% de la chaleur est produite sous forme de gaz entre 215 et 315°C</a:t>
            </a:r>
          </a:p>
          <a:p>
            <a:r>
              <a:rPr lang="fr-FR" sz="800" dirty="0" smtClean="0"/>
              <a:t>  Potentiel de 15MWe en France (Société française de chimie, 2005)</a:t>
            </a:r>
          </a:p>
          <a:p>
            <a:r>
              <a:rPr lang="fr-FR" sz="800" dirty="0" smtClean="0"/>
              <a:t> Récupération des gaz &lt;120°C (avec η=10%) sur 10% cimenteries européennes: 470 </a:t>
            </a:r>
            <a:r>
              <a:rPr lang="fr-FR" sz="800" dirty="0" err="1" smtClean="0"/>
              <a:t>GWhe</a:t>
            </a:r>
            <a:r>
              <a:rPr lang="fr-FR" sz="800" dirty="0" smtClean="0"/>
              <a:t> </a:t>
            </a:r>
            <a:r>
              <a:rPr lang="fr-FR" sz="800" dirty="0" err="1" smtClean="0"/>
              <a:t>p.a</a:t>
            </a:r>
            <a:r>
              <a:rPr lang="fr-FR" sz="800" dirty="0" smtClean="0"/>
              <a:t>.  (Projet FP7 LOVE, 2010)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05400" cy="3830638"/>
          </a:xfrm>
          <a:ln/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6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77BBCBBA-74E3-4E9C-853E-EEB8FBF99EAD}" type="slidenum">
              <a:rPr lang="en-GB" smtClean="0">
                <a:latin typeface="Times New Roman" pitchFamily="18" charset="0"/>
                <a:ea typeface="ＭＳ Ｐゴシック" pitchFamily="34" charset="-128"/>
              </a:rPr>
              <a:pPr>
                <a:buFont typeface="Wingdings" pitchFamily="2" charset="2"/>
                <a:buNone/>
              </a:pPr>
              <a:t>11</a:t>
            </a:fld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Depending</a:t>
            </a:r>
            <a:r>
              <a:rPr lang="fr-BE" baseline="0" dirty="0" smtClean="0"/>
              <a:t> on the plant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one source or </a:t>
            </a:r>
            <a:r>
              <a:rPr lang="fr-BE" baseline="0" dirty="0" err="1" smtClean="0"/>
              <a:t>both</a:t>
            </a:r>
            <a:endParaRPr lang="fr-BE" baseline="0" dirty="0" smtClean="0"/>
          </a:p>
          <a:p>
            <a:endParaRPr lang="fr-BE" baseline="0" dirty="0" smtClean="0"/>
          </a:p>
          <a:p>
            <a:r>
              <a:rPr lang="fr-BE" baseline="0" dirty="0" smtClean="0"/>
              <a:t>In 2012, </a:t>
            </a:r>
            <a:r>
              <a:rPr lang="fr-BE" baseline="0" dirty="0" err="1" smtClean="0"/>
              <a:t>cement</a:t>
            </a:r>
            <a:r>
              <a:rPr lang="fr-BE" baseline="0" dirty="0" smtClean="0"/>
              <a:t> production in EU27: 150 MT</a:t>
            </a:r>
          </a:p>
          <a:p>
            <a:r>
              <a:rPr lang="fr-BE" baseline="0" dirty="0" err="1" smtClean="0"/>
              <a:t>Rp</a:t>
            </a:r>
            <a:r>
              <a:rPr lang="fr-BE" baseline="0" dirty="0" smtClean="0"/>
              <a:t> = 1.01 </a:t>
            </a:r>
            <a:r>
              <a:rPr lang="fr-BE" baseline="0" dirty="0" err="1" smtClean="0"/>
              <a:t>kw.day</a:t>
            </a:r>
            <a:r>
              <a:rPr lang="fr-BE" baseline="0" dirty="0" smtClean="0"/>
              <a:t>/T =&gt; 25 kWh/T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63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different layouts can be conceived: heat exchangers can be placed just outside the furnace (300–1600 ?C), before the quenching tower (200–900 ?C) or recovering heat from the fluid</a:t>
            </a:r>
          </a:p>
          <a:p>
            <a:r>
              <a:rPr lang="en-US" dirty="0" smtClean="0"/>
              <a:t>used in the quenching tower. Inlet gases into conditioning system have temperature values of 150–350 ?C [46]. Unlike cement or glass process, EAFs work in cycle of almost one hour each (tap-</a:t>
            </a:r>
          </a:p>
          <a:p>
            <a:r>
              <a:rPr lang="en-US" dirty="0" smtClean="0"/>
              <a:t>to-tap-time), thus ORC has an automatic control that follows the melting cycle.</a:t>
            </a:r>
          </a:p>
          <a:p>
            <a:endParaRPr lang="en-US" dirty="0" smtClean="0"/>
          </a:p>
          <a:p>
            <a:r>
              <a:rPr lang="en-US" dirty="0" smtClean="0"/>
              <a:t>quenching is the rapid cooling of a </a:t>
            </a:r>
            <a:r>
              <a:rPr lang="en-US" dirty="0" err="1" smtClean="0"/>
              <a:t>workpiece</a:t>
            </a:r>
            <a:r>
              <a:rPr lang="en-US" dirty="0" smtClean="0"/>
              <a:t> to obtain certain material properties</a:t>
            </a:r>
          </a:p>
          <a:p>
            <a:endParaRPr lang="en-US" dirty="0" smtClean="0"/>
          </a:p>
          <a:p>
            <a:r>
              <a:rPr lang="en-US" dirty="0" smtClean="0"/>
              <a:t>Modern furnace types include electric arc furnaces (EAF), induction furnaces, cupolas, </a:t>
            </a:r>
            <a:r>
              <a:rPr lang="en-US" dirty="0" err="1" smtClean="0"/>
              <a:t>reverberatory</a:t>
            </a:r>
            <a:r>
              <a:rPr lang="en-US" dirty="0" smtClean="0"/>
              <a:t>, and crucible </a:t>
            </a:r>
            <a:r>
              <a:rPr lang="en-US" dirty="0" smtClean="0"/>
              <a:t>furnaces</a:t>
            </a:r>
          </a:p>
          <a:p>
            <a:endParaRPr lang="fr-BE" dirty="0" smtClean="0"/>
          </a:p>
          <a:p>
            <a:r>
              <a:rPr lang="fr-BE" dirty="0" smtClean="0"/>
              <a:t>In 2012: 144 MT of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raw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steel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produced</a:t>
            </a:r>
            <a:r>
              <a:rPr lang="fr-BE" baseline="0" dirty="0" smtClean="0"/>
              <a:t> in EU27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32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 rolling mills work with steel at temperature around</a:t>
            </a:r>
          </a:p>
          <a:p>
            <a:r>
              <a:rPr lang="en-US" dirty="0" smtClean="0"/>
              <a:t>1500 °C and heat transfer is performed by direct exchange between</a:t>
            </a:r>
          </a:p>
          <a:p>
            <a:r>
              <a:rPr lang="en-US" dirty="0" smtClean="0"/>
              <a:t>the organic working fluid and the heat source at temperature</a:t>
            </a:r>
          </a:p>
          <a:p>
            <a:r>
              <a:rPr lang="en-US" dirty="0" smtClean="0"/>
              <a:t>around 400 °C simplifying the system layout</a:t>
            </a:r>
            <a:endParaRPr lang="fr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32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Heat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glass </a:t>
            </a:r>
            <a:r>
              <a:rPr lang="fr-BE" dirty="0" err="1" smtClean="0"/>
              <a:t>furnace</a:t>
            </a:r>
            <a:endParaRPr lang="fr-BE" dirty="0" smtClean="0"/>
          </a:p>
          <a:p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glass </a:t>
            </a:r>
            <a:r>
              <a:rPr lang="fr-BE" dirty="0" err="1" smtClean="0"/>
              <a:t>cooling</a:t>
            </a:r>
            <a:r>
              <a:rPr lang="fr-BE" dirty="0" smtClean="0"/>
              <a:t>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C7A7A-805C-457F-8A2B-949ADDD9961A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03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1219200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0" y="6305550"/>
            <a:ext cx="9144000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thermodynam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317500"/>
            <a:ext cx="946688" cy="710679"/>
          </a:xfrm>
          <a:prstGeom prst="rect">
            <a:avLst/>
          </a:prstGeom>
        </p:spPr>
      </p:pic>
      <p:cxnSp>
        <p:nvCxnSpPr>
          <p:cNvPr id="13" name="Connecteur droit 12"/>
          <p:cNvCxnSpPr/>
          <p:nvPr userDrawn="1"/>
        </p:nvCxnSpPr>
        <p:spPr>
          <a:xfrm>
            <a:off x="0" y="1371600"/>
            <a:ext cx="9131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Energies renouvelables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DF2D6-F856-4DB5-94C1-D066854F099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POTENTIAL OF THE ORC TECHNOLOGY FOR </a:t>
            </a:r>
            <a:r>
              <a:rPr lang="en-US" dirty="0" smtClean="0"/>
              <a:t>WASTE HEAT </a:t>
            </a:r>
            <a:r>
              <a:rPr lang="en-US" dirty="0"/>
              <a:t>RECOVERY IN THE EU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4500" b="1" u="sng" dirty="0" smtClean="0"/>
              <a:t>Sylvain </a:t>
            </a:r>
            <a:r>
              <a:rPr lang="en-US" sz="4500" b="1" u="sng" dirty="0" err="1" smtClean="0"/>
              <a:t>Quoilin</a:t>
            </a:r>
            <a:r>
              <a:rPr lang="en-US" sz="4500" b="1" u="sng" dirty="0" smtClean="0"/>
              <a:t> </a:t>
            </a:r>
            <a:r>
              <a:rPr lang="en-US" sz="4500" b="1" dirty="0" smtClean="0"/>
              <a:t>&amp; Vincent </a:t>
            </a:r>
            <a:r>
              <a:rPr lang="en-US" sz="4500" b="1" dirty="0" err="1" smtClean="0"/>
              <a:t>Lemort</a:t>
            </a:r>
            <a:endParaRPr lang="en-US" sz="4500" b="1" dirty="0" smtClean="0"/>
          </a:p>
          <a:p>
            <a:endParaRPr lang="en-US" sz="3500" dirty="0" smtClean="0"/>
          </a:p>
          <a:p>
            <a:endParaRPr lang="en-US" dirty="0" smtClean="0"/>
          </a:p>
          <a:p>
            <a:r>
              <a:rPr lang="en-US" sz="4200" dirty="0" smtClean="0"/>
              <a:t>University of </a:t>
            </a:r>
            <a:r>
              <a:rPr lang="en-US" sz="4200" dirty="0" err="1" smtClean="0"/>
              <a:t>Liège</a:t>
            </a:r>
            <a:r>
              <a:rPr lang="en-US" sz="4200" dirty="0" smtClean="0"/>
              <a:t>, Belgium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6" name="Image 5" descr="thermodynam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7500"/>
            <a:ext cx="946688" cy="710679"/>
          </a:xfrm>
          <a:prstGeom prst="rect">
            <a:avLst/>
          </a:prstGeom>
        </p:spPr>
      </p:pic>
      <p:pic>
        <p:nvPicPr>
          <p:cNvPr id="7" name="Image 6" descr="logo_coul_texte_cadre_3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04800"/>
            <a:ext cx="124632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Cycle components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  <p:transition advTm="281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7" name="Image 21" descr="screw exp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390900"/>
            <a:ext cx="31416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ZoneTexte 8"/>
          <p:cNvSpPr txBox="1">
            <a:spLocks noChangeArrowheads="1"/>
          </p:cNvSpPr>
          <p:nvPr/>
        </p:nvSpPr>
        <p:spPr bwMode="auto">
          <a:xfrm>
            <a:off x="1295400" y="1524000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BE" b="1" dirty="0" err="1"/>
              <a:t>Volumetric</a:t>
            </a:r>
            <a:r>
              <a:rPr lang="fr-BE" b="1" dirty="0"/>
              <a:t> </a:t>
            </a:r>
            <a:r>
              <a:rPr lang="fr-BE" b="1" dirty="0" err="1"/>
              <a:t>expanders</a:t>
            </a:r>
            <a:endParaRPr lang="en-US" b="1" dirty="0"/>
          </a:p>
        </p:txBody>
      </p:sp>
      <p:sp>
        <p:nvSpPr>
          <p:cNvPr id="83973" name="ZoneTexte 9"/>
          <p:cNvSpPr txBox="1">
            <a:spLocks noChangeArrowheads="1"/>
          </p:cNvSpPr>
          <p:nvPr/>
        </p:nvSpPr>
        <p:spPr bwMode="auto">
          <a:xfrm>
            <a:off x="5918200" y="1524000"/>
            <a:ext cx="200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fr-BE" b="1" dirty="0"/>
              <a:t>Turbomachines</a:t>
            </a:r>
            <a:endParaRPr lang="en-US" b="1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 rot="10800000" flipV="1">
            <a:off x="1066800" y="2103438"/>
            <a:ext cx="990600" cy="56356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 bwMode="auto">
          <a:xfrm rot="5400000">
            <a:off x="2133601" y="2438400"/>
            <a:ext cx="609600" cy="31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>
            <a:off x="2895600" y="2057400"/>
            <a:ext cx="9144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 bwMode="auto">
          <a:xfrm rot="10800000" flipV="1">
            <a:off x="6096000" y="2133600"/>
            <a:ext cx="611188" cy="609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 bwMode="auto">
          <a:xfrm>
            <a:off x="7011988" y="2133600"/>
            <a:ext cx="684212" cy="609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420" name="ZoneTexte 24"/>
          <p:cNvSpPr txBox="1">
            <a:spLocks noChangeArrowheads="1"/>
          </p:cNvSpPr>
          <p:nvPr/>
        </p:nvSpPr>
        <p:spPr bwMode="auto">
          <a:xfrm>
            <a:off x="609600" y="2895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BE" sz="1800"/>
              <a:t>Scroll</a:t>
            </a:r>
            <a:endParaRPr lang="en-US" sz="1800"/>
          </a:p>
        </p:txBody>
      </p:sp>
      <p:sp>
        <p:nvSpPr>
          <p:cNvPr id="17421" name="ZoneTexte 25"/>
          <p:cNvSpPr txBox="1">
            <a:spLocks noChangeArrowheads="1"/>
          </p:cNvSpPr>
          <p:nvPr/>
        </p:nvSpPr>
        <p:spPr bwMode="auto">
          <a:xfrm>
            <a:off x="2057400" y="28956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BE" sz="1800"/>
              <a:t>Screw</a:t>
            </a:r>
            <a:endParaRPr lang="en-US" sz="1800"/>
          </a:p>
        </p:txBody>
      </p:sp>
      <p:sp>
        <p:nvSpPr>
          <p:cNvPr id="17422" name="ZoneTexte 26"/>
          <p:cNvSpPr txBox="1">
            <a:spLocks noChangeArrowheads="1"/>
          </p:cNvSpPr>
          <p:nvPr/>
        </p:nvSpPr>
        <p:spPr bwMode="auto">
          <a:xfrm>
            <a:off x="3962400" y="2895600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BE" sz="1800" dirty="0" smtClean="0"/>
              <a:t>Piston</a:t>
            </a:r>
            <a:endParaRPr lang="en-US" sz="1800" dirty="0"/>
          </a:p>
        </p:txBody>
      </p:sp>
      <p:sp>
        <p:nvSpPr>
          <p:cNvPr id="17423" name="ZoneTexte 27"/>
          <p:cNvSpPr txBox="1">
            <a:spLocks noChangeArrowheads="1"/>
          </p:cNvSpPr>
          <p:nvPr/>
        </p:nvSpPr>
        <p:spPr bwMode="auto">
          <a:xfrm>
            <a:off x="5638800" y="2895600"/>
            <a:ext cx="68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BE" sz="1800"/>
              <a:t>Axial</a:t>
            </a:r>
            <a:endParaRPr lang="en-US" sz="1800"/>
          </a:p>
        </p:txBody>
      </p:sp>
      <p:sp>
        <p:nvSpPr>
          <p:cNvPr id="17424" name="ZoneTexte 28"/>
          <p:cNvSpPr txBox="1">
            <a:spLocks noChangeArrowheads="1"/>
          </p:cNvSpPr>
          <p:nvPr/>
        </p:nvSpPr>
        <p:spPr bwMode="auto">
          <a:xfrm>
            <a:off x="7315200" y="28956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BE" sz="1800"/>
              <a:t>Radial</a:t>
            </a:r>
            <a:endParaRPr lang="en-US" sz="1800"/>
          </a:p>
        </p:txBody>
      </p:sp>
      <p:pic>
        <p:nvPicPr>
          <p:cNvPr id="17426" name="Image 19" descr="Two_moving_spirals_scroll_expander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4043" y="3286125"/>
            <a:ext cx="26781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Image 23" descr="Reciprocating Compressor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8075" y="3406775"/>
            <a:ext cx="25527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4294967295"/>
          </p:nvPr>
        </p:nvSpPr>
        <p:spPr>
          <a:xfrm>
            <a:off x="6781800" y="6534150"/>
            <a:ext cx="2133600" cy="238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63F3FD-389B-4D5B-A31C-4D6671EC02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7239000" cy="1066800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Cycle components:</a:t>
            </a:r>
            <a:br>
              <a:rPr lang="en-GB" dirty="0" smtClean="0"/>
            </a:br>
            <a:r>
              <a:rPr lang="en-GB" dirty="0" smtClean="0"/>
              <a:t>Expansion Machine</a:t>
            </a:r>
          </a:p>
        </p:txBody>
      </p:sp>
      <p:pic>
        <p:nvPicPr>
          <p:cNvPr id="24" name="Image 23" descr="axial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3581400"/>
            <a:ext cx="2362200" cy="2640106"/>
          </a:xfrm>
          <a:prstGeom prst="rect">
            <a:avLst/>
          </a:prstGeom>
        </p:spPr>
      </p:pic>
      <p:pic>
        <p:nvPicPr>
          <p:cNvPr id="26" name="Image 25" descr="radial-turbine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5200" y="4038600"/>
            <a:ext cx="1624753" cy="1447800"/>
          </a:xfrm>
          <a:prstGeom prst="rect">
            <a:avLst/>
          </a:prstGeom>
        </p:spPr>
      </p:pic>
      <p:sp>
        <p:nvSpPr>
          <p:cNvPr id="31" name="Accolade fermante 30"/>
          <p:cNvSpPr/>
          <p:nvPr/>
        </p:nvSpPr>
        <p:spPr>
          <a:xfrm rot="5400000">
            <a:off x="2590800" y="3341132"/>
            <a:ext cx="381000" cy="4953000"/>
          </a:xfrm>
          <a:prstGeom prst="rightBrace">
            <a:avLst>
              <a:gd name="adj1" fmla="val 50586"/>
              <a:gd name="adj2" fmla="val 4923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ccolade fermante 31"/>
          <p:cNvSpPr/>
          <p:nvPr/>
        </p:nvSpPr>
        <p:spPr>
          <a:xfrm rot="5400000">
            <a:off x="6896100" y="4065032"/>
            <a:ext cx="381000" cy="3505200"/>
          </a:xfrm>
          <a:prstGeom prst="rightBrace">
            <a:avLst>
              <a:gd name="adj1" fmla="val 50586"/>
              <a:gd name="adj2" fmla="val 4923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304800" y="6019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1 </a:t>
            </a:r>
            <a:r>
              <a:rPr lang="fr-BE" dirty="0" err="1" smtClean="0"/>
              <a:t>kWe</a:t>
            </a:r>
            <a:r>
              <a:rPr lang="fr-BE" dirty="0" smtClean="0"/>
              <a:t>    –    ~200 </a:t>
            </a:r>
            <a:r>
              <a:rPr lang="fr-BE" dirty="0" err="1" smtClean="0"/>
              <a:t>kWe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5257800" y="6019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Min ~50 </a:t>
            </a:r>
            <a:r>
              <a:rPr lang="fr-BE" dirty="0" err="1" smtClean="0"/>
              <a:t>kWe</a:t>
            </a:r>
            <a:endParaRPr lang="fr-BE" dirty="0" smtClean="0"/>
          </a:p>
        </p:txBody>
      </p:sp>
    </p:spTree>
    <p:custDataLst>
      <p:tags r:id="rId1"/>
    </p:custDataLst>
  </p:cSld>
  <p:clrMapOvr>
    <a:masterClrMapping/>
  </p:clrMapOvr>
  <p:transition advTm="66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8.88889E-6 L -0.1 0.07083 " pathEditMode="relative" ptsTypes="AA">
                                      <p:cBhvr>
                                        <p:cTn id="14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74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1 -0.0944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7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74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354 0.058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29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7428"/>
                                        </p:tgtEl>
                                      </p:cBhvr>
                                      <p:by x="63000" y="6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7083 -0.1034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1" grpId="0"/>
      <p:bldP spid="17422" grpId="0"/>
      <p:bldP spid="17423" grpId="0"/>
      <p:bldP spid="17424" grpId="0"/>
      <p:bldP spid="31" grpId="0" animBg="1"/>
      <p:bldP spid="32" grpId="0" animBg="1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Cycle components: </a:t>
            </a:r>
            <a:br>
              <a:rPr lang="en-US" dirty="0" smtClean="0"/>
            </a:br>
            <a:r>
              <a:rPr lang="en-US" dirty="0" smtClean="0"/>
              <a:t>Heat exchangers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029200" cy="1828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Technology and sizing result of economic considerations: </a:t>
            </a:r>
          </a:p>
          <a:p>
            <a:pPr lvl="1"/>
            <a:r>
              <a:rPr lang="en-US" dirty="0" smtClean="0"/>
              <a:t>Pinch point value (efficiency)</a:t>
            </a:r>
          </a:p>
          <a:p>
            <a:pPr lvl="1"/>
            <a:r>
              <a:rPr lang="en-US" dirty="0" smtClean="0"/>
              <a:t>Pressure drops</a:t>
            </a:r>
          </a:p>
          <a:p>
            <a:r>
              <a:rPr lang="en-US" dirty="0" smtClean="0"/>
              <a:t>Integrated solutions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472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676400"/>
            <a:ext cx="263532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14800"/>
            <a:ext cx="298559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79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Cycle components: </a:t>
            </a:r>
            <a:br>
              <a:rPr lang="en-US" dirty="0" smtClean="0"/>
            </a:br>
            <a:r>
              <a:rPr lang="en-US" dirty="0" smtClean="0"/>
              <a:t>Feed pump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8600"/>
            <a:ext cx="2873006" cy="18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ubcooling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3800" y="3581400"/>
            <a:ext cx="5105400" cy="2514600"/>
          </a:xfrm>
          <a:prstGeom prst="rect">
            <a:avLst/>
          </a:prstGeom>
        </p:spPr>
      </p:pic>
      <p:pic>
        <p:nvPicPr>
          <p:cNvPr id="7" name="Image 6" descr="BWR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1524000"/>
            <a:ext cx="3124200" cy="2286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86200" y="16764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Low efficiencies at small-scale: prejudicial at low  temperature!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NPSH &amp; </a:t>
            </a:r>
            <a:r>
              <a:rPr lang="en-US" dirty="0" err="1" smtClean="0"/>
              <a:t>cavitation</a:t>
            </a:r>
            <a:r>
              <a:rPr lang="en-US" dirty="0" smtClean="0"/>
              <a:t> issues</a:t>
            </a:r>
            <a:endParaRPr lang="en-US" dirty="0"/>
          </a:p>
        </p:txBody>
      </p:sp>
    </p:spTree>
  </p:cSld>
  <p:clrMapOvr>
    <a:masterClrMapping/>
  </p:clrMapOvr>
  <p:transition advTm="10360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Market Evolution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  <p:transition advTm="60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 evolution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5344433"/>
            <a:ext cx="472440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Still few solar applications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Technological maturity &gt;50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kWe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Powers &lt;50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kWe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: mainly in R&amp;D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3810000"/>
            <a:ext cx="55626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Growing market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3 important markets: 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Waste heat recovery (WHR): 20%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Biomass combined heat &amp; power (CHP): 48%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Geothermal energy: 31%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endParaRPr lang="fr-BE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90475"/>
            <a:ext cx="3857724" cy="23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47800"/>
            <a:ext cx="8229600" cy="239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271737"/>
      </p:ext>
    </p:extLst>
  </p:cSld>
  <p:clrMapOvr>
    <a:masterClrMapping/>
  </p:clrMapOvr>
  <p:transition advTm="131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share &amp; prices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Image 4" descr="Z:\labo\ressources\nos articles\2012 - techno-economic review\figures\Fig07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447801"/>
            <a:ext cx="4724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phiqu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5412" y="3657600"/>
            <a:ext cx="39385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7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Potential assessment for Waste Heat Recovery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  <p:transition advTm="46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WHR </a:t>
            </a:r>
            <a:r>
              <a:rPr lang="fr-BE" dirty="0" err="1" smtClean="0"/>
              <a:t>potential</a:t>
            </a:r>
            <a:r>
              <a:rPr lang="fr-BE" dirty="0" smtClean="0"/>
              <a:t> </a:t>
            </a:r>
            <a:r>
              <a:rPr lang="fr-BE" dirty="0" err="1" smtClean="0"/>
              <a:t>assessment</a:t>
            </a:r>
            <a:r>
              <a:rPr lang="fr-BE" dirty="0" smtClean="0"/>
              <a:t>: </a:t>
            </a:r>
            <a:br>
              <a:rPr lang="fr-BE" dirty="0" smtClean="0"/>
            </a:br>
            <a:r>
              <a:rPr lang="fr-BE" dirty="0" smtClean="0"/>
              <a:t>Main industries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599"/>
          </a:xfrm>
        </p:spPr>
        <p:txBody>
          <a:bodyPr>
            <a:normAutofit fontScale="77500" lnSpcReduction="20000"/>
          </a:bodyPr>
          <a:lstStyle/>
          <a:p>
            <a:r>
              <a:rPr lang="fr-BE" dirty="0" err="1" smtClean="0"/>
              <a:t>Requirements</a:t>
            </a:r>
            <a:r>
              <a:rPr lang="fr-BE" dirty="0" smtClean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fr-BE" dirty="0" smtClean="0"/>
              <a:t>Minimum </a:t>
            </a:r>
            <a:r>
              <a:rPr lang="fr-BE" dirty="0" err="1" smtClean="0"/>
              <a:t>temperature</a:t>
            </a:r>
            <a:endParaRPr lang="fr-BE" dirty="0" smtClean="0"/>
          </a:p>
          <a:p>
            <a:pPr lvl="1">
              <a:buFont typeface="Wingdings" pitchFamily="2" charset="2"/>
              <a:buChar char="Ø"/>
            </a:pPr>
            <a:r>
              <a:rPr lang="fr-BE" dirty="0" smtClean="0"/>
              <a:t>Minimum thermal power</a:t>
            </a:r>
          </a:p>
          <a:p>
            <a:pPr lvl="1">
              <a:buFont typeface="Wingdings" pitchFamily="2" charset="2"/>
              <a:buChar char="Ø"/>
            </a:pPr>
            <a:r>
              <a:rPr lang="fr-BE" dirty="0" smtClean="0"/>
              <a:t>Minimum running </a:t>
            </a:r>
            <a:r>
              <a:rPr lang="fr-BE" dirty="0" err="1" smtClean="0"/>
              <a:t>hours</a:t>
            </a:r>
            <a:endParaRPr lang="fr-BE" dirty="0" smtClean="0"/>
          </a:p>
          <a:p>
            <a:pPr lvl="1">
              <a:buFont typeface="Wingdings" pitchFamily="2" charset="2"/>
              <a:buChar char="Ø"/>
            </a:pPr>
            <a:r>
              <a:rPr lang="fr-BE" dirty="0" smtClean="0"/>
              <a:t>No condensation</a:t>
            </a:r>
          </a:p>
          <a:p>
            <a:pPr lvl="1">
              <a:buFont typeface="Wingdings" pitchFamily="2" charset="2"/>
              <a:buChar char="Ø"/>
            </a:pPr>
            <a:r>
              <a:rPr lang="fr-BE" dirty="0" err="1" smtClean="0"/>
              <a:t>Possibility</a:t>
            </a:r>
            <a:r>
              <a:rPr lang="fr-BE" dirty="0" smtClean="0"/>
              <a:t> to </a:t>
            </a:r>
            <a:r>
              <a:rPr lang="fr-BE" dirty="0" err="1" smtClean="0"/>
              <a:t>interfere</a:t>
            </a:r>
            <a:r>
              <a:rPr lang="fr-BE" dirty="0" smtClean="0"/>
              <a:t> in the </a:t>
            </a:r>
            <a:r>
              <a:rPr lang="fr-BE" dirty="0" err="1" smtClean="0"/>
              <a:t>process</a:t>
            </a:r>
            <a:r>
              <a:rPr lang="fr-BE" dirty="0" smtClean="0"/>
              <a:t/>
            </a:r>
            <a:br>
              <a:rPr lang="fr-BE" dirty="0" smtClean="0"/>
            </a:br>
            <a:endParaRPr lang="en-US" dirty="0" smtClean="0"/>
          </a:p>
          <a:p>
            <a:r>
              <a:rPr lang="en-US" dirty="0" smtClean="0"/>
              <a:t>H-REII project: establish </a:t>
            </a:r>
            <a:r>
              <a:rPr lang="en-US" dirty="0" smtClean="0"/>
              <a:t>which industries </a:t>
            </a:r>
            <a:r>
              <a:rPr lang="en-US" dirty="0" smtClean="0"/>
              <a:t>fit </a:t>
            </a:r>
            <a:r>
              <a:rPr lang="en-US" dirty="0"/>
              <a:t>better ORC </a:t>
            </a:r>
            <a:r>
              <a:rPr lang="en-US" dirty="0" smtClean="0"/>
              <a:t>opportunities for heat recovery to power: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Cement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Glass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Steel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Oil&amp;gas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1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579" y="1600200"/>
            <a:ext cx="2992821" cy="4495799"/>
          </a:xfrm>
        </p:spPr>
        <p:txBody>
          <a:bodyPr/>
          <a:lstStyle/>
          <a:p>
            <a:r>
              <a:rPr lang="en-US" dirty="0"/>
              <a:t>259 cement plants in </a:t>
            </a:r>
            <a:r>
              <a:rPr lang="en-US" dirty="0" smtClean="0"/>
              <a:t>EU27</a:t>
            </a:r>
          </a:p>
          <a:p>
            <a:r>
              <a:rPr lang="en-US" dirty="0" smtClean="0"/>
              <a:t>389 kilns</a:t>
            </a:r>
          </a:p>
          <a:p>
            <a:r>
              <a:rPr lang="en-US" dirty="0"/>
              <a:t>pre-hating </a:t>
            </a:r>
            <a:r>
              <a:rPr lang="en-US" dirty="0" smtClean="0"/>
              <a:t>cyclones</a:t>
            </a:r>
          </a:p>
          <a:p>
            <a:r>
              <a:rPr lang="en-US" dirty="0"/>
              <a:t>clinker cooler gases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t="11706" r="20017" b="16369"/>
          <a:stretch/>
        </p:blipFill>
        <p:spPr bwMode="auto">
          <a:xfrm>
            <a:off x="0" y="1469571"/>
            <a:ext cx="577018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39337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Introduction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is an ORC cycle?</a:t>
            </a:r>
            <a:endParaRPr lang="en-US" i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9" name="Espace réservé du contenu 3" descr="Work princi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971800"/>
            <a:ext cx="2279057" cy="247419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362200" y="14478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Waste heat recovery or renewable energies: solar, biomass, geothermal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00800" y="33528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Electricity/mechanical power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495800" y="5867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4D18"/>
                </a:solidFill>
              </a:rPr>
              <a:t>Heat (heating demand)</a:t>
            </a:r>
            <a:endParaRPr lang="en-US" dirty="0">
              <a:solidFill>
                <a:srgbClr val="EF4D18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2895600" y="2743200"/>
            <a:ext cx="2895600" cy="3048000"/>
          </a:xfrm>
          <a:prstGeom prst="roundRe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 rot="16200000">
            <a:off x="5801514" y="3190086"/>
            <a:ext cx="382385" cy="707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>
            <a:off x="4191000" y="5410200"/>
            <a:ext cx="386080" cy="701040"/>
          </a:xfrm>
          <a:prstGeom prst="downArrow">
            <a:avLst/>
          </a:prstGeom>
          <a:solidFill>
            <a:srgbClr val="EF59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4038600" y="2133600"/>
            <a:ext cx="386080" cy="8922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28600" y="25146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Organic compound </a:t>
            </a:r>
            <a:r>
              <a:rPr lang="en-US" dirty="0" err="1" smtClean="0"/>
              <a:t>vs</a:t>
            </a:r>
            <a:r>
              <a:rPr lang="en-US" dirty="0" smtClean="0"/>
              <a:t> water</a:t>
            </a:r>
          </a:p>
          <a:p>
            <a:r>
              <a:rPr lang="en-US" dirty="0" smtClean="0"/>
              <a:t>=&gt; Valorize low t° heat sources</a:t>
            </a:r>
            <a:endParaRPr lang="en-US" dirty="0"/>
          </a:p>
        </p:txBody>
      </p:sp>
    </p:spTree>
  </p:cSld>
  <p:clrMapOvr>
    <a:masterClrMapping/>
  </p:clrMapOvr>
  <p:transition advTm="2820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Steel</a:t>
            </a:r>
            <a:r>
              <a:rPr lang="fr-BE" dirty="0" smtClean="0"/>
              <a:t>:</a:t>
            </a:r>
            <a:br>
              <a:rPr lang="fr-BE" dirty="0" smtClean="0"/>
            </a:br>
            <a:r>
              <a:rPr lang="fr-BE" dirty="0" smtClean="0"/>
              <a:t>Electric arc </a:t>
            </a:r>
            <a:r>
              <a:rPr lang="fr-BE" dirty="0" err="1" smtClean="0"/>
              <a:t>furnace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579" y="1600200"/>
            <a:ext cx="2992821" cy="4495799"/>
          </a:xfrm>
        </p:spPr>
        <p:txBody>
          <a:bodyPr>
            <a:normAutofit fontScale="77500" lnSpcReduction="20000"/>
          </a:bodyPr>
          <a:lstStyle/>
          <a:p>
            <a:r>
              <a:rPr lang="fr-BE" dirty="0" err="1" smtClean="0"/>
              <a:t>Many</a:t>
            </a:r>
            <a:r>
              <a:rPr lang="fr-BE" dirty="0" smtClean="0"/>
              <a:t> </a:t>
            </a:r>
            <a:r>
              <a:rPr lang="fr-BE" dirty="0" err="1" smtClean="0"/>
              <a:t>processes</a:t>
            </a:r>
            <a:r>
              <a:rPr lang="fr-BE" dirty="0" smtClean="0"/>
              <a:t> and techniques in </a:t>
            </a:r>
            <a:r>
              <a:rPr lang="fr-BE" dirty="0" err="1" smtClean="0"/>
              <a:t>steel</a:t>
            </a:r>
            <a:r>
              <a:rPr lang="fr-BE" dirty="0" smtClean="0"/>
              <a:t> </a:t>
            </a:r>
            <a:r>
              <a:rPr lang="fr-BE" dirty="0" err="1" smtClean="0"/>
              <a:t>industry</a:t>
            </a:r>
            <a:endParaRPr lang="fr-BE" dirty="0" smtClean="0"/>
          </a:p>
          <a:p>
            <a:r>
              <a:rPr lang="fr-BE" dirty="0" smtClean="0"/>
              <a:t>EAF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promising</a:t>
            </a:r>
            <a:endParaRPr lang="fr-BE" dirty="0" smtClean="0"/>
          </a:p>
          <a:p>
            <a:r>
              <a:rPr lang="fr-BE" dirty="0" smtClean="0"/>
              <a:t>3 possible locations: </a:t>
            </a:r>
          </a:p>
          <a:p>
            <a:pPr lvl="1"/>
            <a:r>
              <a:rPr lang="en-US" dirty="0" smtClean="0"/>
              <a:t>0utside </a:t>
            </a:r>
            <a:r>
              <a:rPr lang="en-US" dirty="0"/>
              <a:t>the furnace (300–1600 </a:t>
            </a:r>
            <a:r>
              <a:rPr lang="en-US" dirty="0" smtClean="0"/>
              <a:t>°C</a:t>
            </a:r>
            <a:r>
              <a:rPr lang="en-US" dirty="0"/>
              <a:t>), </a:t>
            </a:r>
            <a:endParaRPr lang="en-US" dirty="0" smtClean="0"/>
          </a:p>
          <a:p>
            <a:pPr lvl="1"/>
            <a:r>
              <a:rPr lang="en-US" dirty="0" smtClean="0"/>
              <a:t>before the quenching </a:t>
            </a:r>
            <a:r>
              <a:rPr lang="en-US" dirty="0"/>
              <a:t>tower (200–900 </a:t>
            </a:r>
            <a:r>
              <a:rPr lang="en-US" dirty="0" smtClean="0"/>
              <a:t>°C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Fluid used </a:t>
            </a:r>
            <a:r>
              <a:rPr lang="en-US" dirty="0"/>
              <a:t>in the quenching tower</a:t>
            </a:r>
            <a:endParaRPr lang="fr-BE" dirty="0" smtClean="0"/>
          </a:p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58505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38226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Steel</a:t>
            </a:r>
            <a:r>
              <a:rPr lang="fr-BE" dirty="0" smtClean="0"/>
              <a:t>:</a:t>
            </a:r>
            <a:br>
              <a:rPr lang="fr-BE" dirty="0" smtClean="0"/>
            </a:br>
            <a:r>
              <a:rPr lang="fr-BE" dirty="0" smtClean="0"/>
              <a:t>Rolling </a:t>
            </a:r>
            <a:r>
              <a:rPr lang="fr-BE" dirty="0" err="1" smtClean="0"/>
              <a:t>mills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579" y="1600200"/>
            <a:ext cx="2992821" cy="4495799"/>
          </a:xfrm>
        </p:spPr>
        <p:txBody>
          <a:bodyPr>
            <a:normAutofit/>
          </a:bodyPr>
          <a:lstStyle/>
          <a:p>
            <a:r>
              <a:rPr lang="fr-BE" dirty="0" smtClean="0"/>
              <a:t>Cold/hot</a:t>
            </a:r>
          </a:p>
          <a:p>
            <a:r>
              <a:rPr lang="fr-BE" dirty="0" err="1" smtClean="0"/>
              <a:t>Different</a:t>
            </a:r>
            <a:r>
              <a:rPr lang="fr-BE" dirty="0" smtClean="0"/>
              <a:t> type of </a:t>
            </a:r>
            <a:r>
              <a:rPr lang="fr-BE" dirty="0" err="1" smtClean="0"/>
              <a:t>mills</a:t>
            </a:r>
            <a:endParaRPr lang="fr-BE" dirty="0" smtClean="0"/>
          </a:p>
          <a:p>
            <a:r>
              <a:rPr lang="fr-BE" dirty="0" smtClean="0"/>
              <a:t>Audit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performed</a:t>
            </a:r>
            <a:r>
              <a:rPr lang="fr-BE" dirty="0" smtClean="0"/>
              <a:t> for a few types</a:t>
            </a:r>
          </a:p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122" name="Picture 2" descr="https://encrypted-tbn2.gstatic.com/images?q=tbn:ANd9GcSW7eWuGAnKN7MwQUHDh47ms3aG9GRyhRT5CeBP_vOb9SHTrDm-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4767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Glass </a:t>
            </a:r>
            <a:r>
              <a:rPr lang="fr-BE" dirty="0" err="1" smtClean="0"/>
              <a:t>industry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5486400" cy="4191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22579" y="1600200"/>
            <a:ext cx="2992821" cy="449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different</a:t>
            </a:r>
            <a:r>
              <a:rPr lang="fr-BE" dirty="0" smtClean="0"/>
              <a:t> types</a:t>
            </a:r>
          </a:p>
          <a:p>
            <a:r>
              <a:rPr lang="fr-BE" dirty="0" smtClean="0"/>
              <a:t>Focus on flat plate glass </a:t>
            </a:r>
            <a:r>
              <a:rPr lang="fr-BE" dirty="0" err="1" smtClean="0"/>
              <a:t>industry</a:t>
            </a:r>
            <a:endParaRPr lang="fr-BE" dirty="0" smtClean="0"/>
          </a:p>
          <a:p>
            <a:r>
              <a:rPr lang="fr-BE" dirty="0" smtClean="0"/>
              <a:t>No data for container glass</a:t>
            </a:r>
          </a:p>
          <a:p>
            <a:endParaRPr lang="fr-B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127729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Oil</a:t>
            </a:r>
            <a:r>
              <a:rPr lang="fr-BE" dirty="0"/>
              <a:t> </a:t>
            </a:r>
            <a:r>
              <a:rPr lang="fr-BE" dirty="0" smtClean="0"/>
              <a:t>&amp; </a:t>
            </a:r>
            <a:r>
              <a:rPr lang="fr-BE" dirty="0" err="1" smtClean="0"/>
              <a:t>Gas</a:t>
            </a:r>
            <a:r>
              <a:rPr lang="fr-BE" dirty="0"/>
              <a:t>:</a:t>
            </a:r>
            <a:br>
              <a:rPr lang="fr-BE" dirty="0"/>
            </a:br>
            <a:r>
              <a:rPr lang="fr-BE" dirty="0" smtClean="0"/>
              <a:t>Natural </a:t>
            </a:r>
            <a:r>
              <a:rPr lang="fr-BE" dirty="0" err="1" smtClean="0"/>
              <a:t>Gas</a:t>
            </a:r>
            <a:r>
              <a:rPr lang="fr-BE" dirty="0" smtClean="0"/>
              <a:t> </a:t>
            </a:r>
            <a:r>
              <a:rPr lang="fr-BE" dirty="0" err="1" smtClean="0"/>
              <a:t>Recompression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600201"/>
            <a:ext cx="3276600" cy="4267200"/>
          </a:xfrm>
        </p:spPr>
        <p:txBody>
          <a:bodyPr>
            <a:normAutofit fontScale="92500" lnSpcReduction="20000"/>
          </a:bodyPr>
          <a:lstStyle/>
          <a:p>
            <a:r>
              <a:rPr lang="fr-BE" dirty="0" err="1" smtClean="0"/>
              <a:t>Gas</a:t>
            </a:r>
            <a:r>
              <a:rPr lang="fr-BE" dirty="0" smtClean="0"/>
              <a:t> turbines </a:t>
            </a:r>
            <a:r>
              <a:rPr lang="fr-BE" dirty="0" err="1" smtClean="0"/>
              <a:t>every</a:t>
            </a:r>
            <a:r>
              <a:rPr lang="fr-BE" dirty="0" smtClean="0"/>
              <a:t> 100-200 km to drive the </a:t>
            </a:r>
            <a:r>
              <a:rPr lang="fr-BE" dirty="0" err="1" smtClean="0"/>
              <a:t>compressor</a:t>
            </a:r>
            <a:endParaRPr lang="fr-BE" dirty="0" smtClean="0"/>
          </a:p>
          <a:p>
            <a:r>
              <a:rPr lang="fr-BE" dirty="0" smtClean="0"/>
              <a:t>Backup and </a:t>
            </a:r>
            <a:r>
              <a:rPr lang="fr-BE" dirty="0" err="1" smtClean="0"/>
              <a:t>baseload</a:t>
            </a:r>
            <a:r>
              <a:rPr lang="fr-BE" dirty="0" smtClean="0"/>
              <a:t> </a:t>
            </a:r>
            <a:r>
              <a:rPr lang="fr-BE" dirty="0" err="1" smtClean="0"/>
              <a:t>units</a:t>
            </a:r>
            <a:endParaRPr lang="fr-BE" dirty="0" smtClean="0"/>
          </a:p>
          <a:p>
            <a:r>
              <a:rPr lang="fr-BE" dirty="0" err="1" smtClean="0"/>
              <a:t>Exhaust</a:t>
            </a:r>
            <a:r>
              <a:rPr lang="fr-BE" dirty="0" smtClean="0"/>
              <a:t> </a:t>
            </a:r>
            <a:r>
              <a:rPr lang="fr-BE" dirty="0" err="1" smtClean="0"/>
              <a:t>gases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high </a:t>
            </a:r>
            <a:r>
              <a:rPr lang="fr-BE" dirty="0" err="1" smtClean="0"/>
              <a:t>temperature</a:t>
            </a:r>
            <a:endParaRPr lang="fr-BE" dirty="0" smtClean="0"/>
          </a:p>
          <a:p>
            <a:r>
              <a:rPr lang="fr-BE" dirty="0" smtClean="0"/>
              <a:t>Up to 35% </a:t>
            </a:r>
            <a:r>
              <a:rPr lang="fr-BE" dirty="0" err="1" smtClean="0"/>
              <a:t>recovery</a:t>
            </a:r>
            <a:endParaRPr lang="fr-B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511957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28175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Potential</a:t>
            </a:r>
            <a:r>
              <a:rPr lang="fr-BE" dirty="0" smtClean="0"/>
              <a:t> </a:t>
            </a:r>
            <a:r>
              <a:rPr lang="fr-BE" dirty="0" err="1" smtClean="0"/>
              <a:t>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4999"/>
          </a:xfrm>
        </p:spPr>
        <p:txBody>
          <a:bodyPr/>
          <a:lstStyle/>
          <a:p>
            <a:r>
              <a:rPr lang="fr-BE" dirty="0" err="1" smtClean="0"/>
              <a:t>Definition</a:t>
            </a:r>
            <a:r>
              <a:rPr lang="fr-BE" dirty="0" smtClean="0"/>
              <a:t> of </a:t>
            </a:r>
            <a:r>
              <a:rPr lang="en-US" dirty="0"/>
              <a:t>Process Capacity Parameter (PCP)</a:t>
            </a:r>
          </a:p>
          <a:p>
            <a:r>
              <a:rPr lang="fr-BE" dirty="0" err="1" smtClean="0"/>
              <a:t>Definition</a:t>
            </a:r>
            <a:r>
              <a:rPr lang="fr-BE" dirty="0" smtClean="0"/>
              <a:t> of the </a:t>
            </a:r>
            <a:r>
              <a:rPr lang="fr-BE" dirty="0" err="1" smtClean="0"/>
              <a:t>specific</a:t>
            </a:r>
            <a:r>
              <a:rPr lang="fr-BE" dirty="0" smtClean="0"/>
              <a:t> power ratio:</a:t>
            </a:r>
          </a:p>
          <a:p>
            <a:r>
              <a:rPr lang="fr-BE" dirty="0" smtClean="0"/>
              <a:t>Extrapolation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3"/>
          <a:stretch/>
        </p:blipFill>
        <p:spPr bwMode="auto">
          <a:xfrm>
            <a:off x="0" y="3505200"/>
            <a:ext cx="9144000" cy="270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09800"/>
            <a:ext cx="1524000" cy="6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10715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8924" y="1725839"/>
            <a:ext cx="2505075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2705 MW of ORC gross </a:t>
            </a:r>
            <a:r>
              <a:rPr lang="en-US" dirty="0" smtClean="0"/>
              <a:t>power</a:t>
            </a:r>
          </a:p>
          <a:p>
            <a:r>
              <a:rPr lang="en-US" dirty="0"/>
              <a:t>21.6 TW h per year of electricity </a:t>
            </a:r>
            <a:r>
              <a:rPr lang="en-US" dirty="0" smtClean="0"/>
              <a:t>production</a:t>
            </a:r>
          </a:p>
          <a:p>
            <a:r>
              <a:rPr lang="en-US" dirty="0" smtClean="0"/>
              <a:t>~2</a:t>
            </a:r>
            <a:r>
              <a:rPr lang="en-US" dirty="0"/>
              <a:t>% of the European </a:t>
            </a:r>
            <a:r>
              <a:rPr lang="en-US" dirty="0" smtClean="0"/>
              <a:t>Industry consumption</a:t>
            </a:r>
          </a:p>
          <a:p>
            <a:r>
              <a:rPr lang="en-US" dirty="0" smtClean="0"/>
              <a:t>Market size: 8-9 billion </a:t>
            </a:r>
            <a:r>
              <a:rPr lang="en-US" dirty="0"/>
              <a:t>euro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713"/>
            <a:ext cx="66389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324600"/>
            <a:ext cx="640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smtClean="0">
                <a:solidFill>
                  <a:schemeClr val="bg2">
                    <a:lumMod val="25000"/>
                  </a:schemeClr>
                </a:solidFill>
              </a:rPr>
              <a:t>Source: Campana et al.,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ORC waste heat recovery in European energy intensive industries</a:t>
            </a:r>
            <a:r>
              <a:rPr lang="en-US" sz="1050" dirty="0" smtClean="0">
                <a:solidFill>
                  <a:schemeClr val="bg2">
                    <a:lumMod val="25000"/>
                  </a:schemeClr>
                </a:solidFill>
              </a:rPr>
              <a:t>: Energy 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</a:rPr>
              <a:t>and GHG savings</a:t>
            </a:r>
          </a:p>
        </p:txBody>
      </p:sp>
    </p:spTree>
    <p:extLst>
      <p:ext uri="{BB962C8B-B14F-4D97-AF65-F5344CB8AC3E}">
        <p14:creationId xmlns:p14="http://schemas.microsoft.com/office/powerpoint/2010/main" val="2705737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ORC market is growing exponentially since the early 80’s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technology is applicable to much diversified fields (although solar is less developed)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Few applications in the KW power range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Optimal working fluid for each application and each temperature range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Positive-displacement are preferably used for small-scale applications while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turbomachines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 used for higher power ranges</a:t>
            </a:r>
          </a:p>
          <a:p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waste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recovery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could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cover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2% of the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electricity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consumption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research is needed to quantify the overall potential of the technology in different areas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  <p:transition advTm="114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2800" y="2971800"/>
            <a:ext cx="3352800" cy="1371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  <p:transition advTm="52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R&amp;D Trends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19474"/>
      </p:ext>
    </p:extLst>
  </p:cSld>
  <p:clrMapOvr>
    <a:masterClrMapping/>
  </p:clrMapOvr>
  <p:transition advTm="46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R&amp;D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29</a:t>
            </a:fld>
            <a:endParaRPr lang="fr-FR"/>
          </a:p>
        </p:txBody>
      </p:sp>
      <p:graphicFrame>
        <p:nvGraphicFramePr>
          <p:cNvPr id="5" name="Chart 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56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/>
          <p:cNvSpPr txBox="1">
            <a:spLocks/>
          </p:cNvSpPr>
          <p:nvPr/>
        </p:nvSpPr>
        <p:spPr>
          <a:xfrm>
            <a:off x="4572000" y="1676400"/>
            <a:ext cx="4572000" cy="2362200"/>
          </a:xfrm>
          <a:prstGeom prst="rect">
            <a:avLst/>
          </a:prstGeom>
        </p:spPr>
        <p:txBody>
          <a:bodyPr/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dirty="0" smtClean="0"/>
              <a:t>Dry fluids =&gt; no threat of damage for the turbine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fr-BE" sz="2000" kern="0" dirty="0" smtClean="0">
                <a:latin typeface="Calibri" pitchFamily="34" charset="0"/>
                <a:ea typeface="ＭＳ Ｐゴシック"/>
              </a:rPr>
              <a:t>High </a:t>
            </a:r>
            <a:r>
              <a:rPr lang="fr-BE" sz="2000" kern="0" dirty="0" err="1" smtClean="0">
                <a:latin typeface="Calibri" pitchFamily="34" charset="0"/>
                <a:ea typeface="ＭＳ Ｐゴシック"/>
              </a:rPr>
              <a:t>vapor</a:t>
            </a:r>
            <a:r>
              <a:rPr lang="fr-BE" sz="2000" kern="0" dirty="0" smtClean="0">
                <a:latin typeface="Calibri" pitchFamily="34" charset="0"/>
                <a:ea typeface="ＭＳ Ｐゴシック"/>
              </a:rPr>
              <a:t> </a:t>
            </a:r>
            <a:r>
              <a:rPr lang="fr-BE" sz="2000" kern="0" dirty="0" err="1" smtClean="0">
                <a:latin typeface="Calibri" pitchFamily="34" charset="0"/>
                <a:ea typeface="ＭＳ Ｐゴシック"/>
              </a:rPr>
              <a:t>density</a:t>
            </a:r>
            <a:endParaRPr lang="en-US" sz="2000" b="1" dirty="0" smtClean="0"/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2000" b="1" dirty="0" smtClean="0"/>
              <a:t>Working fluid </a:t>
            </a:r>
            <a:r>
              <a:rPr lang="en-US" sz="2000" dirty="0" smtClean="0"/>
              <a:t>at </a:t>
            </a:r>
            <a:r>
              <a:rPr lang="en-US" sz="2000" b="1" dirty="0" smtClean="0"/>
              <a:t>low pressure</a:t>
            </a:r>
            <a:r>
              <a:rPr lang="en-US" sz="2000" dirty="0" smtClean="0"/>
              <a:t>(&lt;30 bar)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dirty="0" smtClean="0"/>
              <a:t>Pressure in the condenser possibly higher than ambient pressure (</a:t>
            </a:r>
            <a:r>
              <a:rPr lang="en-US" sz="2000" b="1" dirty="0" smtClean="0"/>
              <a:t>no infiltration</a:t>
            </a:r>
            <a:r>
              <a:rPr lang="en-US" sz="2000" dirty="0" smtClean="0"/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fr-BE" sz="20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fr-BE" sz="20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80994"/>
            <a:ext cx="4343400" cy="30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BE" sz="4000" dirty="0" smtClean="0"/>
              <a:t>Introduction</a:t>
            </a:r>
            <a:r>
              <a:rPr lang="fr-BE" sz="3200" dirty="0" smtClean="0"/>
              <a:t/>
            </a:r>
            <a:br>
              <a:rPr lang="fr-BE" sz="3200" dirty="0" smtClean="0"/>
            </a:br>
            <a:r>
              <a:rPr lang="fr-BE" sz="3200" i="1" dirty="0" err="1" smtClean="0"/>
              <a:t>Organic</a:t>
            </a:r>
            <a:r>
              <a:rPr lang="fr-BE" sz="3200" i="1" dirty="0" smtClean="0"/>
              <a:t> </a:t>
            </a:r>
            <a:r>
              <a:rPr lang="fr-BE" sz="3200" i="1" dirty="0" err="1" smtClean="0"/>
              <a:t>Fluids</a:t>
            </a:r>
            <a:endParaRPr lang="fr-BE" sz="3200" i="1" dirty="0" smtClean="0"/>
          </a:p>
        </p:txBody>
      </p:sp>
      <p:sp>
        <p:nvSpPr>
          <p:cNvPr id="45" name="Espace réservé du numéro de diapositiv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D3AC6-9998-40A2-A43E-12798F12122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Image 6" descr="dry wet.png"/>
          <p:cNvPicPr>
            <a:picLocks noChangeAspect="1"/>
          </p:cNvPicPr>
          <p:nvPr/>
        </p:nvPicPr>
        <p:blipFill>
          <a:blip r:embed="rId4" cstate="print"/>
          <a:srcRect l="66304"/>
          <a:stretch>
            <a:fillRect/>
          </a:stretch>
        </p:blipFill>
        <p:spPr>
          <a:xfrm>
            <a:off x="4800600" y="4522034"/>
            <a:ext cx="2471280" cy="17263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4572000"/>
            <a:ext cx="236464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861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R&amp;D trends</a:t>
            </a:r>
            <a:endParaRPr lang="en-US" i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81000" y="1600200"/>
            <a:ext cx="5562600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Waste heat recovery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fr-BE" sz="1200" dirty="0" smtClean="0">
                <a:latin typeface="Calibri" pitchFamily="34" charset="0"/>
                <a:cs typeface="Calibri" pitchFamily="34" charset="0"/>
              </a:rPr>
              <a:t>140 </a:t>
            </a:r>
            <a:r>
              <a:rPr lang="fr-BE" sz="1200" dirty="0" err="1" smtClean="0">
                <a:latin typeface="Calibri" pitchFamily="34" charset="0"/>
                <a:cs typeface="Calibri" pitchFamily="34" charset="0"/>
              </a:rPr>
              <a:t>TWh</a:t>
            </a:r>
            <a:r>
              <a:rPr lang="fr-BE" sz="1200" baseline="-25000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fr-BE" sz="1200" dirty="0" smtClean="0">
                <a:latin typeface="Calibri" pitchFamily="34" charset="0"/>
                <a:cs typeface="Calibri" pitchFamily="34" charset="0"/>
              </a:rPr>
              <a:t> /</a:t>
            </a:r>
            <a:r>
              <a:rPr lang="fr-BE" sz="1200" dirty="0" err="1" smtClean="0">
                <a:latin typeface="Calibri" pitchFamily="34" charset="0"/>
                <a:cs typeface="Calibri" pitchFamily="34" charset="0"/>
              </a:rPr>
              <a:t>year</a:t>
            </a:r>
            <a:r>
              <a:rPr lang="fr-BE" sz="1200" dirty="0" smtClean="0">
                <a:latin typeface="Calibri" pitchFamily="34" charset="0"/>
                <a:cs typeface="Calibri" pitchFamily="34" charset="0"/>
              </a:rPr>
              <a:t> in EU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At low t°, necessary to increase the performance of the system to allow for economical profitability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Improve control (transient heat sources)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Design heat exchangers able to work in corrosive environment (EU LOVE project)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Transcritical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operation</a:t>
            </a:r>
          </a:p>
          <a:p>
            <a:pPr>
              <a:spcAft>
                <a:spcPts val="300"/>
              </a:spcAft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Small scale systems (&lt;50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Niche markets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Internal combustion engines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µ-CHP 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small solar plant for off-grid power production</a:t>
            </a:r>
          </a:p>
          <a:p>
            <a:pPr marL="80010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adapted positive displacement machines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endParaRPr lang="fr-BE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57200" y="56388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24000" y="54102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a lot of R&amp;D work to be performed</a:t>
            </a:r>
          </a:p>
          <a:p>
            <a:r>
              <a:rPr lang="en-US" dirty="0" smtClean="0"/>
              <a:t>Necessary to develop adapted modeling and simulation tools (necessary at ≠ levels of the design)</a:t>
            </a:r>
            <a:endParaRPr lang="en-US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038600"/>
            <a:ext cx="22510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00800" y="2057400"/>
            <a:ext cx="2743200" cy="188059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advTm="63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R&amp;D</a:t>
            </a:r>
            <a:br>
              <a:rPr lang="en-US" dirty="0" smtClean="0"/>
            </a:br>
            <a:r>
              <a:rPr lang="en-US" sz="3100" i="1" dirty="0" smtClean="0"/>
              <a:t>Transient analysis</a:t>
            </a:r>
            <a:endParaRPr lang="fr-BE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09600" y="1600201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800" dirty="0" smtClean="0"/>
          </a:p>
          <a:p>
            <a:endParaRPr lang="fr-FR" sz="28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334519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4440" y="4495010"/>
            <a:ext cx="5360960" cy="176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267200" y="19812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Variable Waste Heat Sources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Start-up time and cost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Waste Heat recovery on Vehicles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47800"/>
            <a:ext cx="2057400" cy="154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4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Transient regime analysis</a:t>
            </a:r>
            <a:br>
              <a:rPr lang="en-US" dirty="0" smtClean="0"/>
            </a:br>
            <a:r>
              <a:rPr lang="en-US" sz="3100" i="1" dirty="0" smtClean="0"/>
              <a:t>Why controlling?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827584" y="1412776"/>
            <a:ext cx="7427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/>
            <a:r>
              <a:rPr lang="en-US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Main optimization parameter: the evaporating pressure (controlled by means of the expander speed)</a:t>
            </a:r>
            <a:endParaRPr lang="en-US" sz="800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675184" y="1641376"/>
            <a:ext cx="228600" cy="161925"/>
          </a:xfrm>
          <a:prstGeom prst="rightArrow">
            <a:avLst/>
          </a:prstGeom>
          <a:gradFill>
            <a:gsLst>
              <a:gs pos="0">
                <a:srgbClr val="C40000"/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1" name="Image 10" descr="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9144000" cy="274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2276872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/>
            <a:r>
              <a:rPr lang="en-US" sz="2000" dirty="0" smtClean="0">
                <a:latin typeface="Arial" pitchFamily="34" charset="0"/>
                <a:cs typeface="Arial" pitchFamily="34" charset="0"/>
              </a:rPr>
              <a:t>Traditional ORC: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4168" y="227687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/>
            <a:r>
              <a:rPr lang="fr-BE" sz="2400" dirty="0" smtClean="0">
                <a:latin typeface="Arial" pitchFamily="34" charset="0"/>
                <a:cs typeface="Arial" pitchFamily="34" charset="0"/>
              </a:rPr>
              <a:t>Best ORC</a:t>
            </a:r>
            <a:endParaRPr lang="fr-BE" sz="2400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875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3600" i="1" dirty="0" smtClean="0"/>
              <a:t>ORC versus Steam cycles</a:t>
            </a:r>
            <a:endParaRPr lang="en-US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Espace réservé du contenu 5" descr="Gaia - steam vs OR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6120765" cy="3886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4600" y="5943600"/>
            <a:ext cx="1355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Gaia, 2011</a:t>
            </a:r>
            <a:endParaRPr lang="en-US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096000" y="1905000"/>
            <a:ext cx="3048000" cy="365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600" dirty="0" smtClean="0"/>
              <a:t>Simpler architecture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en-US" sz="1600" b="1" dirty="0" smtClean="0"/>
              <a:t>Easy to install </a:t>
            </a:r>
            <a:r>
              <a:rPr lang="en-US" sz="1600" dirty="0" smtClean="0"/>
              <a:t>(in a pre-assembled squid), compact and reliable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600" dirty="0" smtClean="0"/>
              <a:t>Autonomous system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600" dirty="0" smtClean="0"/>
              <a:t>ORC systems: more economically profitable than steam cycles for powers </a:t>
            </a:r>
            <a:r>
              <a:rPr lang="en-US" sz="1600" b="1" dirty="0" smtClean="0"/>
              <a:t>lower than ~1MWe</a:t>
            </a:r>
            <a:r>
              <a:rPr lang="en-US" sz="1600" dirty="0" smtClean="0"/>
              <a:t> (steam cycles necessitate high P &amp; T)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en-US" sz="1600" dirty="0" smtClean="0"/>
              <a:t> Heat source t° between </a:t>
            </a:r>
            <a:r>
              <a:rPr lang="en-US" sz="1600" b="1" dirty="0" smtClean="0"/>
              <a:t>100°C and 350°C</a:t>
            </a:r>
          </a:p>
        </p:txBody>
      </p:sp>
    </p:spTree>
  </p:cSld>
  <p:clrMapOvr>
    <a:masterClrMapping/>
  </p:clrMapOvr>
  <p:transition advTm="8807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 CHP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19600" y="1676400"/>
            <a:ext cx="4495800" cy="4419600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Working fluid: usually </a:t>
            </a:r>
            <a:r>
              <a:rPr lang="en-US" sz="2200" dirty="0" err="1" smtClean="0"/>
              <a:t>siloxanes</a:t>
            </a:r>
            <a:r>
              <a:rPr lang="en-US" sz="2200" dirty="0" smtClean="0"/>
              <a:t> (OMTS)</a:t>
            </a:r>
          </a:p>
          <a:p>
            <a:r>
              <a:rPr lang="en-US" sz="2200" dirty="0" smtClean="0"/>
              <a:t>Condensing around 90°C</a:t>
            </a:r>
          </a:p>
          <a:p>
            <a:pPr>
              <a:lnSpc>
                <a:spcPct val="114000"/>
              </a:lnSpc>
            </a:pPr>
            <a:r>
              <a:rPr lang="en-US" sz="2200" dirty="0" smtClean="0"/>
              <a:t>Cheaper and less complex boiler, since</a:t>
            </a:r>
          </a:p>
          <a:p>
            <a:pPr marL="800100" lvl="1" indent="-3429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200" dirty="0" smtClean="0"/>
              <a:t>Heats a thermal oil at low temperature up to 350°C</a:t>
            </a:r>
          </a:p>
          <a:p>
            <a:pPr marL="800100" lvl="1" indent="-3429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200" dirty="0" smtClean="0"/>
              <a:t>Steam cycle: high pressure (60-70 bar) and necessary to superheat (450°C) </a:t>
            </a:r>
          </a:p>
          <a:p>
            <a:r>
              <a:rPr lang="en-US" sz="2200" dirty="0" smtClean="0"/>
              <a:t>Electrical </a:t>
            </a:r>
            <a:r>
              <a:rPr lang="en-US" sz="2200" b="1" dirty="0" smtClean="0"/>
              <a:t>efficiency</a:t>
            </a:r>
            <a:r>
              <a:rPr lang="en-US" sz="2200" dirty="0" smtClean="0"/>
              <a:t> : η~18%</a:t>
            </a:r>
          </a:p>
          <a:p>
            <a:r>
              <a:rPr lang="en-US" sz="2200" dirty="0" smtClean="0"/>
              <a:t>Concurrent technologies: gasification, steam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27655"/>
            <a:ext cx="3505200" cy="169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352800" cy="28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562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heat recovery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91000" y="1600200"/>
            <a:ext cx="4495800" cy="4495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Tremendous quantities of waste heat in industrial processes</a:t>
            </a:r>
          </a:p>
          <a:p>
            <a:pPr lvl="1"/>
            <a:r>
              <a:rPr lang="en-US" dirty="0" smtClean="0"/>
              <a:t>Cement industry</a:t>
            </a:r>
          </a:p>
          <a:p>
            <a:pPr lvl="1"/>
            <a:r>
              <a:rPr lang="en-US" dirty="0" smtClean="0"/>
              <a:t>Paper industry</a:t>
            </a:r>
          </a:p>
          <a:p>
            <a:pPr lvl="1"/>
            <a:r>
              <a:rPr lang="en-US" dirty="0" smtClean="0"/>
              <a:t>Air compression</a:t>
            </a:r>
          </a:p>
          <a:p>
            <a:pPr lvl="1"/>
            <a:r>
              <a:rPr lang="en-US" dirty="0" smtClean="0"/>
              <a:t>Glass industry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ICEs are still wasting about 2/3 of the fuel energy</a:t>
            </a:r>
          </a:p>
          <a:p>
            <a:pPr lvl="1"/>
            <a:r>
              <a:rPr lang="en-US" dirty="0" smtClean="0"/>
              <a:t>Vehicles</a:t>
            </a:r>
          </a:p>
          <a:p>
            <a:pPr lvl="1"/>
            <a:r>
              <a:rPr lang="en-US" dirty="0" smtClean="0"/>
              <a:t>Biogas turbines</a:t>
            </a:r>
          </a:p>
          <a:p>
            <a:pPr lvl="1"/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94430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343400"/>
            <a:ext cx="147888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oated_sheet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724400"/>
            <a:ext cx="1686127" cy="1219200"/>
          </a:xfrm>
          <a:prstGeom prst="rect">
            <a:avLst/>
          </a:prstGeom>
          <a:noFill/>
        </p:spPr>
      </p:pic>
    </p:spTree>
  </p:cSld>
  <p:clrMapOvr>
    <a:masterClrMapping/>
  </p:clrMapOvr>
  <p:transition advTm="7583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 power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14800" y="2819400"/>
            <a:ext cx="4191000" cy="1447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Similar to WHR technologies</a:t>
            </a:r>
          </a:p>
          <a:p>
            <a:r>
              <a:rPr lang="en-US" dirty="0" smtClean="0"/>
              <a:t>From 200 kW up to 100 MW</a:t>
            </a:r>
          </a:p>
          <a:p>
            <a:r>
              <a:rPr lang="en-US" dirty="0" smtClean="0"/>
              <a:t>75 to 300°C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40717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0"/>
            <a:ext cx="338413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advTm="4351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power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6200" y="1676400"/>
            <a:ext cx="4953000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Only one 1MWe commercial plant in Arizona</a:t>
            </a:r>
          </a:p>
          <a:p>
            <a:r>
              <a:rPr lang="en-US" dirty="0" smtClean="0"/>
              <a:t>Prototypes being developed for remote power generation:</a:t>
            </a:r>
          </a:p>
          <a:p>
            <a:pPr lvl="1"/>
            <a:r>
              <a:rPr lang="en-US" dirty="0" smtClean="0"/>
              <a:t>Several ORC field trials installed in Lesotho</a:t>
            </a:r>
          </a:p>
          <a:p>
            <a:pPr lvl="1"/>
            <a:r>
              <a:rPr lang="en-US" dirty="0" smtClean="0"/>
              <a:t>Aim : Replacing Diesel generators, at a lower cost</a:t>
            </a:r>
          </a:p>
          <a:p>
            <a:pPr lvl="1"/>
            <a:r>
              <a:rPr lang="en-US" dirty="0" smtClean="0"/>
              <a:t>Low temperature (&lt;200°C) for cost savings</a:t>
            </a:r>
          </a:p>
          <a:p>
            <a:pPr lvl="1"/>
            <a:r>
              <a:rPr lang="en-US" dirty="0" smtClean="0"/>
              <a:t>Use of HVAC and car components : air-conditioning scroll compressor, steering pump</a:t>
            </a:r>
          </a:p>
          <a:p>
            <a:pPr lvl="1"/>
            <a:r>
              <a:rPr lang="en-US" dirty="0" smtClean="0"/>
              <a:t>Self-designed autonomous control unit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F2D6-F856-4DB5-94C1-D066854F099D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32321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0" y="3886200"/>
            <a:ext cx="5105400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 algn="just" eaLnBrk="1" hangingPunct="1">
              <a:spcBef>
                <a:spcPts val="700"/>
              </a:spcBef>
              <a:buFont typeface="Wingdings" pitchFamily="2" charset="2"/>
              <a:buChar char="ü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fr-BE" dirty="0" smtClean="0">
              <a:solidFill>
                <a:schemeClr val="bg2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advTm="12481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7.9|2.6|5|2.4|7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18776</TotalTime>
  <Words>1427</Words>
  <Application>Microsoft Office PowerPoint</Application>
  <PresentationFormat>On-screen Show (4:3)</PresentationFormat>
  <Paragraphs>262</Paragraphs>
  <Slides>32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Thème Office</vt:lpstr>
      <vt:lpstr>THE POTENTIAL OF THE ORC TECHNOLOGY FOR WASTE HEAT RECOVERY IN THE EU</vt:lpstr>
      <vt:lpstr>Introduction What is an ORC cycle?</vt:lpstr>
      <vt:lpstr>Introduction Organic Fluids</vt:lpstr>
      <vt:lpstr>Introduction ORC versus Steam cycles</vt:lpstr>
      <vt:lpstr>Applications</vt:lpstr>
      <vt:lpstr>Biomass CHP</vt:lpstr>
      <vt:lpstr>Waste heat recovery</vt:lpstr>
      <vt:lpstr>Geothermal power</vt:lpstr>
      <vt:lpstr>Solar power</vt:lpstr>
      <vt:lpstr>Cycle components</vt:lpstr>
      <vt:lpstr>Cycle components: Expansion Machine</vt:lpstr>
      <vt:lpstr>Cycle components:  Heat exchangers</vt:lpstr>
      <vt:lpstr>Cycle components:  Feed pump</vt:lpstr>
      <vt:lpstr>Market Evolution</vt:lpstr>
      <vt:lpstr>Market evolution</vt:lpstr>
      <vt:lpstr>Market share &amp; prices</vt:lpstr>
      <vt:lpstr>Potential assessment for Waste Heat Recovery</vt:lpstr>
      <vt:lpstr>WHR potential assessment:  Main industries</vt:lpstr>
      <vt:lpstr>Cement</vt:lpstr>
      <vt:lpstr>Steel: Electric arc furnace</vt:lpstr>
      <vt:lpstr>Steel: Rolling mills</vt:lpstr>
      <vt:lpstr>Glass industry</vt:lpstr>
      <vt:lpstr>Oil &amp; Gas: Natural Gas Recompression</vt:lpstr>
      <vt:lpstr>Potential calculation</vt:lpstr>
      <vt:lpstr>Potential</vt:lpstr>
      <vt:lpstr>Conclusions</vt:lpstr>
      <vt:lpstr>PowerPoint Presentation</vt:lpstr>
      <vt:lpstr>R&amp;D Trends</vt:lpstr>
      <vt:lpstr>Current R&amp;D</vt:lpstr>
      <vt:lpstr>R&amp;D trends</vt:lpstr>
      <vt:lpstr>Current R&amp;D Transient analysis</vt:lpstr>
      <vt:lpstr>Transient regime analysis Why controlling?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Vincent Lemort</dc:creator>
  <cp:lastModifiedBy>Owner</cp:lastModifiedBy>
  <cp:revision>436</cp:revision>
  <dcterms:created xsi:type="dcterms:W3CDTF">2011-02-27T15:40:36Z</dcterms:created>
  <dcterms:modified xsi:type="dcterms:W3CDTF">2013-10-26T16:21:57Z</dcterms:modified>
</cp:coreProperties>
</file>